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56" r:id="rId5"/>
    <p:sldId id="257" r:id="rId6"/>
    <p:sldId id="265" r:id="rId7"/>
    <p:sldId id="258" r:id="rId8"/>
    <p:sldId id="263" r:id="rId9"/>
    <p:sldId id="266" r:id="rId10"/>
    <p:sldId id="259" r:id="rId11"/>
    <p:sldId id="264" r:id="rId12"/>
    <p:sldId id="267" r:id="rId13"/>
    <p:sldId id="268" r:id="rId14"/>
    <p:sldId id="269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B920136-AB0B-F85B-4F78-0411A7A22123}" name="Georgia Prasad" initials="GP" userId="S::georgia.prasad@nhm.ac.uk::abe1875c-3977-4acc-9611-c5d8a8a3041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A2FD0C-14CC-40BE-C307-34306C40CA5E}" v="199" dt="2024-06-25T09:21:33.1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01"/>
    <p:restoredTop sz="96197"/>
  </p:normalViewPr>
  <p:slideViewPr>
    <p:cSldViewPr snapToGrid="0">
      <p:cViewPr>
        <p:scale>
          <a:sx n="92" d="100"/>
          <a:sy n="92" d="100"/>
        </p:scale>
        <p:origin x="370" y="-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B65080-704B-4323-8394-3F2C46613AEE}" type="datetimeFigureOut">
              <a:t>6/25/2024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D5EA4C-8A2F-48FA-AF91-7E902E51731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09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edmagazeen.com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hs.org.uk/get-involved/grow-with-it/resources/share-your-community-gardening-story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passscicomm.org/leadership-development/the-message-box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You can see more of Seed </a:t>
            </a:r>
            <a:r>
              <a:rPr lang="en-US" dirty="0" err="1">
                <a:cs typeface="Calibri"/>
              </a:rPr>
              <a:t>Magazeen</a:t>
            </a:r>
            <a:r>
              <a:rPr lang="en-US" dirty="0">
                <a:cs typeface="Calibri"/>
              </a:rPr>
              <a:t> here: </a:t>
            </a:r>
            <a:r>
              <a:rPr lang="en-US" dirty="0">
                <a:hlinkClick r:id="rId3"/>
              </a:rPr>
              <a:t>https://www.seedmagazeen.com/</a:t>
            </a:r>
            <a:r>
              <a:rPr lang="en-US" dirty="0"/>
              <a:t> 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5EA4C-8A2F-48FA-AF91-7E902E517319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1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b="1" dirty="0">
                <a:ea typeface="Calibri"/>
                <a:cs typeface="Calibri"/>
              </a:rPr>
              <a:t>Home Grown Knowledge</a:t>
            </a:r>
            <a:r>
              <a:rPr lang="en-US" dirty="0">
                <a:ea typeface="Calibri"/>
                <a:cs typeface="Calibri"/>
              </a:rPr>
              <a:t> </a:t>
            </a:r>
            <a:r>
              <a:rPr lang="en-US" dirty="0"/>
              <a:t>showcases the work shared with Gwen Riley Jones, Q Gardens, Strand Community Hub and Petrus Incredible Edible Rochdale (PIER) in Rochdale. Designed, risograph printed and bound by Amrit Randhawa.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b="1" dirty="0">
                <a:ea typeface="Calibri"/>
                <a:cs typeface="Calibri"/>
              </a:rPr>
              <a:t>Grow To Eat</a:t>
            </a:r>
            <a:r>
              <a:rPr lang="en-US" dirty="0">
                <a:ea typeface="Calibri"/>
                <a:cs typeface="Calibri"/>
              </a:rPr>
              <a:t> documents the Grow To Eat </a:t>
            </a:r>
            <a:r>
              <a:rPr lang="en-US" err="1">
                <a:ea typeface="Calibri"/>
                <a:cs typeface="Calibri"/>
              </a:rPr>
              <a:t>programme</a:t>
            </a:r>
            <a:r>
              <a:rPr lang="en-US" dirty="0">
                <a:ea typeface="Calibri"/>
                <a:cs typeface="Calibri"/>
              </a:rPr>
              <a:t> with </a:t>
            </a:r>
            <a:r>
              <a:rPr lang="en-US" err="1"/>
              <a:t>Cranhill</a:t>
            </a:r>
            <a:r>
              <a:rPr lang="en-US" dirty="0"/>
              <a:t> Community Development Trust. Designed by </a:t>
            </a:r>
            <a:r>
              <a:rPr lang="en-US" err="1"/>
              <a:t>Callai</a:t>
            </a:r>
            <a:r>
              <a:rPr lang="en-US" dirty="0"/>
              <a:t> Watson, cyanotype images created by </a:t>
            </a:r>
            <a:r>
              <a:rPr lang="en-US" err="1"/>
              <a:t>Cranhill</a:t>
            </a:r>
            <a:r>
              <a:rPr lang="en-US" dirty="0"/>
              <a:t> community members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You can find out more about the RHS collaboration with the Socially Engaged Photography Network, as well as more tips and resources here: </a:t>
            </a:r>
            <a:r>
              <a:rPr lang="en-US" dirty="0">
                <a:hlinkClick r:id="rId3"/>
              </a:rPr>
              <a:t>https://www.rhs.org.uk/get-involved/grow-with-it/resources/share-your-community-gardening-story</a:t>
            </a:r>
            <a:r>
              <a:rPr lang="en-US" dirty="0"/>
              <a:t> 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/>
              <a:t> 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/>
              <a:t> 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5EA4C-8A2F-48FA-AF91-7E902E517319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38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These 6 areas are based on The Message Box tool by COMPASS, a science communication </a:t>
            </a:r>
            <a:r>
              <a:rPr lang="en-US" err="1">
                <a:ea typeface="Calibri"/>
                <a:cs typeface="Calibri"/>
              </a:rPr>
              <a:t>organisation</a:t>
            </a:r>
            <a:r>
              <a:rPr lang="en-US">
                <a:ea typeface="Calibri"/>
                <a:cs typeface="Calibri"/>
              </a:rPr>
              <a:t>. The Message Box helps you to frame your message in a way that is relevant for your audience. You can find more information on the tool here: </a:t>
            </a:r>
            <a:r>
              <a:rPr lang="en-US" dirty="0">
                <a:hlinkClick r:id="rId3"/>
              </a:rPr>
              <a:t>https://www.compassscicomm.org/leadership-development/the-message-box/</a:t>
            </a:r>
            <a:r>
              <a:rPr lang="en-US" dirty="0"/>
              <a:t>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5EA4C-8A2F-48FA-AF91-7E902E517319}" type="slidenum"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65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3EDD7F-0B82-C51C-3680-61632F98B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B5A99B-290C-EB84-C143-9283C7BB8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1156" y="1773717"/>
            <a:ext cx="74696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DD4BE8-E740-1072-E5EC-BB8335469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3387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48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B886F-72A9-F985-A201-4F223466A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10194-04A1-8324-387B-160EABDB1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6" y="1678488"/>
            <a:ext cx="5386192" cy="4498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5478D2C-E60A-656E-D55F-224A2F07F86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25228" y="1678488"/>
            <a:ext cx="5386192" cy="4498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7588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360E23-61F1-F98C-BD87-E47C51A56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678488"/>
            <a:ext cx="5544855" cy="4498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874894-4920-0F65-0FBC-707382216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538619"/>
            <a:ext cx="5468655" cy="5651044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4241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874894-4920-0F65-0FBC-707382216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1145" y="1716065"/>
            <a:ext cx="3485368" cy="4473597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5D4B798D-A4C8-D8D8-3420-B6DC2A443D1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53316" y="1716065"/>
            <a:ext cx="3485368" cy="4473597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0F15EE19-55FC-39EF-3F24-108345EB3EC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155487" y="1716065"/>
            <a:ext cx="3485368" cy="4473597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9712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2CAB82-8783-3F60-4083-CDDFBE47BA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016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360E23-61F1-F98C-BD87-E47C51A56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678488"/>
            <a:ext cx="5544855" cy="4498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8913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1729701-92B3-B0AD-8D57-6E6565BCFEF6}"/>
              </a:ext>
            </a:extLst>
          </p:cNvPr>
          <p:cNvSpPr/>
          <p:nvPr userDrawn="1"/>
        </p:nvSpPr>
        <p:spPr>
          <a:xfrm>
            <a:off x="431515" y="5681609"/>
            <a:ext cx="2393878" cy="87330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B3C1E7ED-6820-2B06-E54F-60AC6340F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54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F2CA22-8BEC-0CCA-46EF-F249048DB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10802655" cy="824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DA45D-5174-0B71-323D-EA88C4840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145" y="1678488"/>
            <a:ext cx="10802655" cy="4498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3DDE6F-DA63-66D6-A2FB-5F23F8C8E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07192" y="5611880"/>
            <a:ext cx="2578248" cy="102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2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0" r:id="rId4"/>
    <p:sldLayoutId id="2147483663" r:id="rId5"/>
    <p:sldLayoutId id="214748366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Work Sans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Work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Work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Work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Work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Work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rhs.org.uk/get-involved/grow-with-it/resources/PDFs/grow-to-eat-zine.pdf" TargetMode="External"/><Relationship Id="rId5" Type="http://schemas.openxmlformats.org/officeDocument/2006/relationships/hyperlink" Target="https://www.rhs.org.uk/get-involved/grow-with-it/resources/PDFs/home-grown-knowledge-zine.pdf" TargetMode="Externa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B66F2-5C6F-1EAF-0CDC-21E37127FA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Making zines for nature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47506D-DD73-6B2E-8ACC-4062D01A11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Work Sans"/>
              </a:rPr>
              <a:t>Tell your Nature Park story!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564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C69E9-9A60-1BAD-428D-C043068C1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Work Sans"/>
              </a:rPr>
              <a:t>To get you started...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D07AA-1AE5-8EEC-5D60-857F9DDAA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Work Sans"/>
              </a:rPr>
              <a:t>Audience:</a:t>
            </a:r>
            <a:r>
              <a:rPr lang="en-US" dirty="0">
                <a:latin typeface="Work Sans"/>
              </a:rPr>
              <a:t> Who is your zine for? Who do you want to talk to?</a:t>
            </a:r>
          </a:p>
          <a:p>
            <a:pPr marL="0" indent="0">
              <a:buNone/>
            </a:pPr>
            <a:r>
              <a:rPr lang="en-US" b="1" dirty="0">
                <a:latin typeface="Work Sans"/>
              </a:rPr>
              <a:t>Issue:</a:t>
            </a:r>
            <a:r>
              <a:rPr lang="en-US" dirty="0">
                <a:latin typeface="Work Sans"/>
              </a:rPr>
              <a:t> What would you like your zine to talk about? This should be the overarching topic you are interested in</a:t>
            </a:r>
          </a:p>
          <a:p>
            <a:pPr marL="0" indent="0">
              <a:buNone/>
            </a:pPr>
            <a:r>
              <a:rPr lang="en-US" b="1" dirty="0">
                <a:latin typeface="Work Sans"/>
              </a:rPr>
              <a:t>Problems: </a:t>
            </a:r>
            <a:r>
              <a:rPr lang="en-US" dirty="0">
                <a:latin typeface="Work Sans"/>
              </a:rPr>
              <a:t>What specific problem are you trying to address within your topic?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722E42-53A9-CA6C-F6D3-4103BE68318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Work Sans"/>
              </a:rPr>
              <a:t>So what?</a:t>
            </a:r>
            <a:r>
              <a:rPr lang="en-US" dirty="0">
                <a:latin typeface="Work Sans"/>
              </a:rPr>
              <a:t> Why should your audience care? Why is it important to talk about?</a:t>
            </a:r>
            <a:endParaRPr lang="en-US" dirty="0"/>
          </a:p>
          <a:p>
            <a:pPr marL="0" indent="0">
              <a:buNone/>
            </a:pPr>
            <a:r>
              <a:rPr lang="en-US" b="1" dirty="0">
                <a:latin typeface="Work Sans"/>
              </a:rPr>
              <a:t>Solutions: </a:t>
            </a:r>
            <a:r>
              <a:rPr lang="en-US" dirty="0">
                <a:latin typeface="Work Sans"/>
              </a:rPr>
              <a:t>What can be done to help? What do you want the people who read your zine to do about it?</a:t>
            </a:r>
            <a:endParaRPr lang="en-US"/>
          </a:p>
          <a:p>
            <a:pPr marL="0" indent="0">
              <a:buNone/>
            </a:pPr>
            <a:r>
              <a:rPr lang="en-US" b="1" dirty="0">
                <a:latin typeface="Work Sans"/>
              </a:rPr>
              <a:t>Benefits: </a:t>
            </a:r>
            <a:r>
              <a:rPr lang="en-US" dirty="0">
                <a:latin typeface="Work Sans"/>
              </a:rPr>
              <a:t>What good things will happen if the problem is solved? Who or what will benefit?</a:t>
            </a:r>
            <a:endParaRPr lang="en-US" dirty="0"/>
          </a:p>
        </p:txBody>
      </p:sp>
      <p:pic>
        <p:nvPicPr>
          <p:cNvPr id="5" name="Picture 4" descr="A blue bird with black background&#10;&#10;Description automatically generated">
            <a:extLst>
              <a:ext uri="{FF2B5EF4-FFF2-40B4-BE49-F238E27FC236}">
                <a16:creationId xmlns:a16="http://schemas.microsoft.com/office/drawing/2014/main" id="{AF9B602B-57A8-2650-F146-E36272121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5556" y="149980"/>
            <a:ext cx="1765935" cy="2058610"/>
          </a:xfrm>
          <a:prstGeom prst="rect">
            <a:avLst/>
          </a:prstGeom>
        </p:spPr>
      </p:pic>
      <p:pic>
        <p:nvPicPr>
          <p:cNvPr id="6" name="Picture 5" descr="A cartoon of a worm&#10;&#10;Description automatically generated">
            <a:extLst>
              <a:ext uri="{FF2B5EF4-FFF2-40B4-BE49-F238E27FC236}">
                <a16:creationId xmlns:a16="http://schemas.microsoft.com/office/drawing/2014/main" id="{FEAAA370-CB13-4CB5-5169-A476FCB26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285" y="5624744"/>
            <a:ext cx="1439334" cy="8578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9604AD-822D-D571-318C-B4E3C92A4A0E}"/>
              </a:ext>
            </a:extLst>
          </p:cNvPr>
          <p:cNvSpPr/>
          <p:nvPr/>
        </p:nvSpPr>
        <p:spPr>
          <a:xfrm>
            <a:off x="6272855" y="5872951"/>
            <a:ext cx="5085519" cy="7259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Work Sans"/>
                <a:ea typeface="Calibri"/>
                <a:cs typeface="Calibri"/>
              </a:rPr>
              <a:t>Spend 5 minutes writing down or discussing your answers for each of these questions</a:t>
            </a:r>
          </a:p>
        </p:txBody>
      </p:sp>
    </p:spTree>
    <p:extLst>
      <p:ext uri="{BB962C8B-B14F-4D97-AF65-F5344CB8AC3E}">
        <p14:creationId xmlns:p14="http://schemas.microsoft.com/office/powerpoint/2010/main" val="4124237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57993-4BB1-7C18-8191-7EF4F2293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Work Sans"/>
              </a:rPr>
              <a:t>3 ways to make a zine</a:t>
            </a:r>
            <a:endParaRPr lang="en-US" dirty="0"/>
          </a:p>
        </p:txBody>
      </p:sp>
      <p:pic>
        <p:nvPicPr>
          <p:cNvPr id="7" name="Content Placeholder 6" descr="A white book with black border&#10;&#10;Description automatically generated">
            <a:extLst>
              <a:ext uri="{FF2B5EF4-FFF2-40B4-BE49-F238E27FC236}">
                <a16:creationId xmlns:a16="http://schemas.microsoft.com/office/drawing/2014/main" id="{A625E270-66C5-9104-53F0-2D8DA5FACDF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022619" y="1151605"/>
            <a:ext cx="3098800" cy="312299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8CF5B-DC2F-5C2F-6AB0-D61155C8368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53316" y="4401207"/>
            <a:ext cx="3485368" cy="1631217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>
                <a:latin typeface="Work Sans"/>
              </a:rPr>
              <a:t>One-page zine</a:t>
            </a:r>
          </a:p>
          <a:p>
            <a:pPr marL="0" indent="0">
              <a:buNone/>
            </a:pPr>
            <a:r>
              <a:rPr lang="en-US" dirty="0">
                <a:latin typeface="Work Sans"/>
              </a:rPr>
              <a:t>Use the printable  template to make an 8 page zine from just one sheet of A3!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DFECB7-108B-7E9B-5187-04E7E843C3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155487" y="4401207"/>
            <a:ext cx="3485368" cy="16312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Work Sans"/>
              </a:rPr>
              <a:t>Accordion</a:t>
            </a:r>
          </a:p>
          <a:p>
            <a:pPr marL="0" indent="0">
              <a:buNone/>
            </a:pPr>
            <a:r>
              <a:rPr lang="en-US" sz="2000" dirty="0">
                <a:latin typeface="Work Sans"/>
              </a:rPr>
              <a:t>Fold one strip of paper back and forth to create a zig-zag zine</a:t>
            </a:r>
            <a:endParaRPr lang="en-US" sz="2000" dirty="0"/>
          </a:p>
        </p:txBody>
      </p:sp>
      <p:pic>
        <p:nvPicPr>
          <p:cNvPr id="9" name="Content Placeholder 6" descr="A white folded paper with black lines&#10;&#10;Description automatically generated">
            <a:extLst>
              <a:ext uri="{FF2B5EF4-FFF2-40B4-BE49-F238E27FC236}">
                <a16:creationId xmlns:a16="http://schemas.microsoft.com/office/drawing/2014/main" id="{07B48A6E-6C27-B623-17DA-ADF3C73A2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066" y="1170957"/>
            <a:ext cx="3098800" cy="3098800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14B3631-C551-62BC-E832-B412C7568EAA}"/>
              </a:ext>
            </a:extLst>
          </p:cNvPr>
          <p:cNvSpPr txBox="1">
            <a:spLocks/>
          </p:cNvSpPr>
          <p:nvPr/>
        </p:nvSpPr>
        <p:spPr>
          <a:xfrm>
            <a:off x="828764" y="4396369"/>
            <a:ext cx="3485368" cy="16312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latin typeface="Work Sans"/>
              </a:rPr>
              <a:t>Pamphlet</a:t>
            </a:r>
          </a:p>
          <a:p>
            <a:pPr marL="0" indent="0">
              <a:buNone/>
            </a:pPr>
            <a:r>
              <a:rPr lang="en-US" sz="2000" dirty="0">
                <a:latin typeface="Work Sans"/>
              </a:rPr>
              <a:t>Fold sheets of paper in half to make your pages, and staple them together</a:t>
            </a:r>
            <a:endParaRPr lang="en-US" sz="2000"/>
          </a:p>
        </p:txBody>
      </p:sp>
      <p:pic>
        <p:nvPicPr>
          <p:cNvPr id="13" name="Picture 12" descr="A white square with green arrows pointing to the side&#10;&#10;Description automatically generated">
            <a:extLst>
              <a:ext uri="{FF2B5EF4-FFF2-40B4-BE49-F238E27FC236}">
                <a16:creationId xmlns:a16="http://schemas.microsoft.com/office/drawing/2014/main" id="{1D7AE1A6-53AB-ACB7-2F73-A7CA19DFE7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512" t="3048" r="-43" b="676"/>
          <a:stretch/>
        </p:blipFill>
        <p:spPr>
          <a:xfrm>
            <a:off x="8774104" y="1464249"/>
            <a:ext cx="2610154" cy="252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8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14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writing on a paper&#10;&#10;Description automatically generated">
            <a:extLst>
              <a:ext uri="{FF2B5EF4-FFF2-40B4-BE49-F238E27FC236}">
                <a16:creationId xmlns:a16="http://schemas.microsoft.com/office/drawing/2014/main" id="{C81A9443-E788-D337-7128-152252258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213" y="1955445"/>
            <a:ext cx="5294641" cy="35316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039BBCA-C36B-25B2-DEE5-6316AB4B21B0}"/>
              </a:ext>
            </a:extLst>
          </p:cNvPr>
          <p:cNvSpPr/>
          <p:nvPr/>
        </p:nvSpPr>
        <p:spPr>
          <a:xfrm>
            <a:off x="6575369" y="924991"/>
            <a:ext cx="4438996" cy="16791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819B19-7E0B-BCCF-7022-8DACA589B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a zine?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848DB-2263-5E63-AF29-1C0CA48C2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6" y="1420794"/>
            <a:ext cx="5386192" cy="4498475"/>
          </a:xfrm>
        </p:spPr>
        <p:txBody>
          <a:bodyPr/>
          <a:lstStyle/>
          <a:p>
            <a:r>
              <a:rPr lang="en-US" b="1" dirty="0"/>
              <a:t>Zines (short for ‘magazine’ or ‘fanzine’) </a:t>
            </a:r>
            <a:r>
              <a:rPr lang="en-US" dirty="0"/>
              <a:t>are self-published or DIY books, booklets or pamphlets</a:t>
            </a:r>
          </a:p>
          <a:p>
            <a:r>
              <a:rPr lang="en-US" b="1" dirty="0"/>
              <a:t>Anyone</a:t>
            </a:r>
            <a:r>
              <a:rPr lang="en-US" dirty="0"/>
              <a:t> can make a zine to tell people about something they care about!</a:t>
            </a:r>
          </a:p>
          <a:p>
            <a:r>
              <a:rPr lang="en-US" dirty="0"/>
              <a:t>They are usually made and shared to </a:t>
            </a:r>
            <a:r>
              <a:rPr lang="en-US" b="1" dirty="0"/>
              <a:t>tell a story or share information </a:t>
            </a:r>
            <a:r>
              <a:rPr lang="en-US" dirty="0"/>
              <a:t>– rather than to make money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82D725-0A07-6BD2-7243-720B45EEDE9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58249" y="1198628"/>
            <a:ext cx="4064922" cy="11727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2"/>
                </a:solidFill>
              </a:rPr>
              <a:t>Did you know? </a:t>
            </a:r>
            <a:r>
              <a:rPr lang="en-US" dirty="0">
                <a:solidFill>
                  <a:schemeClr val="bg2"/>
                </a:solidFill>
              </a:rPr>
              <a:t>The earliest known use of the word ‘zine’ is in the 1940s</a:t>
            </a:r>
          </a:p>
        </p:txBody>
      </p:sp>
      <p:pic>
        <p:nvPicPr>
          <p:cNvPr id="7" name="Picture 6" descr="A green and black circular object&#10;&#10;Description automatically generated">
            <a:extLst>
              <a:ext uri="{FF2B5EF4-FFF2-40B4-BE49-F238E27FC236}">
                <a16:creationId xmlns:a16="http://schemas.microsoft.com/office/drawing/2014/main" id="{DD285F57-49EE-BB6E-57FE-1CE81BFF8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740">
            <a:off x="5228378" y="374801"/>
            <a:ext cx="1800310" cy="97390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AD70A6C-7D70-DDEB-0C94-684568F3B0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56487" y="4672099"/>
            <a:ext cx="1571625" cy="1562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39D4F2-E4C3-88AD-A62D-97DA3BE4FDA9}"/>
              </a:ext>
            </a:extLst>
          </p:cNvPr>
          <p:cNvSpPr txBox="1"/>
          <p:nvPr/>
        </p:nvSpPr>
        <p:spPr>
          <a:xfrm>
            <a:off x="6346213" y="5562066"/>
            <a:ext cx="4110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0" strike="noStrike" dirty="0">
                <a:solidFill>
                  <a:schemeClr val="tx2"/>
                </a:solidFill>
                <a:effectLst/>
                <a:latin typeface="Work San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© RHS, RHS/Helen Yates</a:t>
            </a:r>
            <a:endParaRPr lang="en-GB" sz="1200" i="0" dirty="0">
              <a:solidFill>
                <a:schemeClr val="tx2"/>
              </a:solidFill>
              <a:effectLst/>
              <a:latin typeface="Work San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017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C9C66-7D03-FBFB-1CB5-C439F9BBB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Work Sans"/>
              </a:rPr>
              <a:t>Why do zines matter?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FE2E1-B049-5F02-0146-8A18B394A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6" y="1484963"/>
            <a:ext cx="7793143" cy="44621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Work Sans"/>
              </a:rPr>
              <a:t>Zines are important because...</a:t>
            </a:r>
            <a:endParaRPr lang="en-US" dirty="0"/>
          </a:p>
          <a:p>
            <a:r>
              <a:rPr lang="en-US" b="1" dirty="0">
                <a:latin typeface="Work Sans"/>
              </a:rPr>
              <a:t>Anyone can make one!</a:t>
            </a:r>
            <a:r>
              <a:rPr lang="en-US" dirty="0">
                <a:latin typeface="Work Sans"/>
              </a:rPr>
              <a:t> They can provide a voice for those who may not otherwise be heard</a:t>
            </a:r>
          </a:p>
          <a:p>
            <a:r>
              <a:rPr lang="en-US" b="1" dirty="0">
                <a:latin typeface="Work Sans"/>
              </a:rPr>
              <a:t>They can tell stories</a:t>
            </a:r>
            <a:r>
              <a:rPr lang="en-US" dirty="0">
                <a:latin typeface="Work Sans"/>
              </a:rPr>
              <a:t> and share information that may not be given space in mainstream media</a:t>
            </a:r>
          </a:p>
          <a:p>
            <a:r>
              <a:rPr lang="en-US" b="1" dirty="0">
                <a:latin typeface="Work Sans"/>
              </a:rPr>
              <a:t>They can reach people</a:t>
            </a:r>
            <a:r>
              <a:rPr lang="en-US" dirty="0">
                <a:latin typeface="Work Sans"/>
              </a:rPr>
              <a:t> that might not otherwise have learned about an issue</a:t>
            </a:r>
          </a:p>
          <a:p>
            <a:r>
              <a:rPr lang="en-US" b="1" dirty="0">
                <a:latin typeface="Work Sans"/>
              </a:rPr>
              <a:t>They can share real-life experiences</a:t>
            </a:r>
            <a:r>
              <a:rPr lang="en-US" dirty="0">
                <a:latin typeface="Work Sans"/>
              </a:rPr>
              <a:t>, told in the way you want to tell them</a:t>
            </a:r>
          </a:p>
          <a:p>
            <a:r>
              <a:rPr lang="en-US" b="1" dirty="0">
                <a:latin typeface="Work Sans"/>
              </a:rPr>
              <a:t>They can make change happen!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book with stars around it&#10;&#10;Description automatically generated">
            <a:extLst>
              <a:ext uri="{FF2B5EF4-FFF2-40B4-BE49-F238E27FC236}">
                <a16:creationId xmlns:a16="http://schemas.microsoft.com/office/drawing/2014/main" id="{E309913B-BF61-194C-7814-6725CDE61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0695" y="137160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27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E9ACF-98D5-EBA6-AF76-06D2DBBF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zine can be…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0F47DC-6A03-CA67-5DD4-A4F1D02C4090}"/>
              </a:ext>
            </a:extLst>
          </p:cNvPr>
          <p:cNvGrpSpPr/>
          <p:nvPr/>
        </p:nvGrpSpPr>
        <p:grpSpPr>
          <a:xfrm>
            <a:off x="595479" y="1529543"/>
            <a:ext cx="3682538" cy="1354974"/>
            <a:chOff x="6375862" y="1404852"/>
            <a:chExt cx="3682538" cy="1354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F0430C9-8C25-44E6-8C08-4F84A5930F0F}"/>
                </a:ext>
              </a:extLst>
            </p:cNvPr>
            <p:cNvSpPr/>
            <p:nvPr/>
          </p:nvSpPr>
          <p:spPr>
            <a:xfrm>
              <a:off x="6375862" y="1404852"/>
              <a:ext cx="3682538" cy="135497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6" name="Content Placeholder 3">
              <a:extLst>
                <a:ext uri="{FF2B5EF4-FFF2-40B4-BE49-F238E27FC236}">
                  <a16:creationId xmlns:a16="http://schemas.microsoft.com/office/drawing/2014/main" id="{4FD76A20-6BC1-2F99-BC2B-C9D0E302B357}"/>
                </a:ext>
              </a:extLst>
            </p:cNvPr>
            <p:cNvSpPr txBox="1">
              <a:spLocks/>
            </p:cNvSpPr>
            <p:nvPr/>
          </p:nvSpPr>
          <p:spPr>
            <a:xfrm>
              <a:off x="6558742" y="1678488"/>
              <a:ext cx="3499658" cy="89014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Made by one person or a group of people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2D8F8B0-C943-B5E4-16B7-770581A462C6}"/>
              </a:ext>
            </a:extLst>
          </p:cNvPr>
          <p:cNvGrpSpPr/>
          <p:nvPr/>
        </p:nvGrpSpPr>
        <p:grpSpPr>
          <a:xfrm>
            <a:off x="4714167" y="802992"/>
            <a:ext cx="2739043" cy="979951"/>
            <a:chOff x="7035338" y="3420688"/>
            <a:chExt cx="3682538" cy="97995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0D3F7E3-015D-A66B-C00A-3445CA7541F1}"/>
                </a:ext>
              </a:extLst>
            </p:cNvPr>
            <p:cNvSpPr/>
            <p:nvPr/>
          </p:nvSpPr>
          <p:spPr>
            <a:xfrm>
              <a:off x="7035338" y="3420688"/>
              <a:ext cx="3682538" cy="9799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8" name="Content Placeholder 3">
              <a:extLst>
                <a:ext uri="{FF2B5EF4-FFF2-40B4-BE49-F238E27FC236}">
                  <a16:creationId xmlns:a16="http://schemas.microsoft.com/office/drawing/2014/main" id="{A1CC641E-1D59-F83E-FB22-91CD8CA932EA}"/>
                </a:ext>
              </a:extLst>
            </p:cNvPr>
            <p:cNvSpPr txBox="1">
              <a:spLocks/>
            </p:cNvSpPr>
            <p:nvPr/>
          </p:nvSpPr>
          <p:spPr>
            <a:xfrm>
              <a:off x="7218218" y="3694325"/>
              <a:ext cx="3222567" cy="54006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Fact or fiction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5249EB-B36D-A9EC-057F-4EC76E03B0D2}"/>
              </a:ext>
            </a:extLst>
          </p:cNvPr>
          <p:cNvGrpSpPr/>
          <p:nvPr/>
        </p:nvGrpSpPr>
        <p:grpSpPr>
          <a:xfrm>
            <a:off x="1153617" y="4094756"/>
            <a:ext cx="3877821" cy="1570497"/>
            <a:chOff x="2725255" y="4240098"/>
            <a:chExt cx="3877821" cy="157049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00CBE42-002F-AA7D-0CFB-4375D893D5B7}"/>
                </a:ext>
              </a:extLst>
            </p:cNvPr>
            <p:cNvSpPr/>
            <p:nvPr/>
          </p:nvSpPr>
          <p:spPr>
            <a:xfrm>
              <a:off x="2725255" y="4240098"/>
              <a:ext cx="3877821" cy="157049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2" name="Content Placeholder 3">
              <a:extLst>
                <a:ext uri="{FF2B5EF4-FFF2-40B4-BE49-F238E27FC236}">
                  <a16:creationId xmlns:a16="http://schemas.microsoft.com/office/drawing/2014/main" id="{803AE4EF-4E60-F979-F240-110E4335969B}"/>
                </a:ext>
              </a:extLst>
            </p:cNvPr>
            <p:cNvSpPr txBox="1">
              <a:spLocks/>
            </p:cNvSpPr>
            <p:nvPr/>
          </p:nvSpPr>
          <p:spPr>
            <a:xfrm>
              <a:off x="2924012" y="4550020"/>
              <a:ext cx="3679064" cy="926431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latin typeface="Work Sans"/>
                </a:rPr>
                <a:t>As little as one sheet of paper or as many as you like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16A87B4-C040-17E7-BA8D-938E281A0181}"/>
              </a:ext>
            </a:extLst>
          </p:cNvPr>
          <p:cNvGrpSpPr/>
          <p:nvPr/>
        </p:nvGrpSpPr>
        <p:grpSpPr>
          <a:xfrm>
            <a:off x="5411318" y="4610221"/>
            <a:ext cx="4663440" cy="1570497"/>
            <a:chOff x="1338349" y="2387613"/>
            <a:chExt cx="4663440" cy="157049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FA762A3-990C-21AC-79CC-DBA787B35E04}"/>
                </a:ext>
              </a:extLst>
            </p:cNvPr>
            <p:cNvSpPr/>
            <p:nvPr/>
          </p:nvSpPr>
          <p:spPr>
            <a:xfrm>
              <a:off x="1338349" y="2387613"/>
              <a:ext cx="4663440" cy="157049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4" name="Content Placeholder 3">
              <a:extLst>
                <a:ext uri="{FF2B5EF4-FFF2-40B4-BE49-F238E27FC236}">
                  <a16:creationId xmlns:a16="http://schemas.microsoft.com/office/drawing/2014/main" id="{58C8DA8A-362E-CB39-A8C5-01855BB2BA38}"/>
                </a:ext>
              </a:extLst>
            </p:cNvPr>
            <p:cNvSpPr txBox="1">
              <a:spLocks/>
            </p:cNvSpPr>
            <p:nvPr/>
          </p:nvSpPr>
          <p:spPr>
            <a:xfrm>
              <a:off x="1543397" y="2661250"/>
              <a:ext cx="4458392" cy="89014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About yourself, something you are interested in or something you care about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EF9060-C8F6-60A1-DF8E-5BD983B80244}"/>
              </a:ext>
            </a:extLst>
          </p:cNvPr>
          <p:cNvGrpSpPr/>
          <p:nvPr/>
        </p:nvGrpSpPr>
        <p:grpSpPr>
          <a:xfrm>
            <a:off x="7730301" y="422657"/>
            <a:ext cx="3682538" cy="1354974"/>
            <a:chOff x="7035338" y="3420688"/>
            <a:chExt cx="3682538" cy="135497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E309EC3-848B-EA32-5CEA-AA3D600092B7}"/>
                </a:ext>
              </a:extLst>
            </p:cNvPr>
            <p:cNvSpPr/>
            <p:nvPr/>
          </p:nvSpPr>
          <p:spPr>
            <a:xfrm>
              <a:off x="7035338" y="3420688"/>
              <a:ext cx="3682538" cy="135497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3" name="Content Placeholder 3">
              <a:extLst>
                <a:ext uri="{FF2B5EF4-FFF2-40B4-BE49-F238E27FC236}">
                  <a16:creationId xmlns:a16="http://schemas.microsoft.com/office/drawing/2014/main" id="{C2D7D0C0-8939-0678-5385-9D766F413456}"/>
                </a:ext>
              </a:extLst>
            </p:cNvPr>
            <p:cNvSpPr txBox="1">
              <a:spLocks/>
            </p:cNvSpPr>
            <p:nvPr/>
          </p:nvSpPr>
          <p:spPr>
            <a:xfrm>
              <a:off x="7218218" y="3694324"/>
              <a:ext cx="3222567" cy="89014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Handmade, printed or photocopied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554DD5-4781-82D3-3B3B-B4F7E52688CC}"/>
              </a:ext>
            </a:extLst>
          </p:cNvPr>
          <p:cNvGrpSpPr/>
          <p:nvPr/>
        </p:nvGrpSpPr>
        <p:grpSpPr>
          <a:xfrm>
            <a:off x="8742963" y="3279576"/>
            <a:ext cx="2745495" cy="1139452"/>
            <a:chOff x="6375862" y="1404852"/>
            <a:chExt cx="3210098" cy="135497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91A6AE8-3D8E-92D1-5897-D38450A66B36}"/>
                </a:ext>
              </a:extLst>
            </p:cNvPr>
            <p:cNvSpPr/>
            <p:nvPr/>
          </p:nvSpPr>
          <p:spPr>
            <a:xfrm>
              <a:off x="6375862" y="1404852"/>
              <a:ext cx="3210098" cy="135497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6" name="Content Placeholder 3">
              <a:extLst>
                <a:ext uri="{FF2B5EF4-FFF2-40B4-BE49-F238E27FC236}">
                  <a16:creationId xmlns:a16="http://schemas.microsoft.com/office/drawing/2014/main" id="{D2C1ECF2-7E36-BF74-1FC7-D40CF9E65C74}"/>
                </a:ext>
              </a:extLst>
            </p:cNvPr>
            <p:cNvSpPr txBox="1">
              <a:spLocks/>
            </p:cNvSpPr>
            <p:nvPr/>
          </p:nvSpPr>
          <p:spPr>
            <a:xfrm>
              <a:off x="6558742" y="1678488"/>
              <a:ext cx="2894214" cy="89014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Writing, images or both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628D3-6CFA-1942-A876-009DC9DD9526}"/>
              </a:ext>
            </a:extLst>
          </p:cNvPr>
          <p:cNvGrpSpPr/>
          <p:nvPr/>
        </p:nvGrpSpPr>
        <p:grpSpPr>
          <a:xfrm>
            <a:off x="4503553" y="2184315"/>
            <a:ext cx="4013874" cy="1650240"/>
            <a:chOff x="7035338" y="3514402"/>
            <a:chExt cx="3682538" cy="123800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D68480D-F4EA-D03D-C25F-D8ABEE1AF378}"/>
                </a:ext>
              </a:extLst>
            </p:cNvPr>
            <p:cNvSpPr/>
            <p:nvPr/>
          </p:nvSpPr>
          <p:spPr>
            <a:xfrm>
              <a:off x="7035338" y="3514402"/>
              <a:ext cx="3682538" cy="12380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0" name="Content Placeholder 3">
              <a:extLst>
                <a:ext uri="{FF2B5EF4-FFF2-40B4-BE49-F238E27FC236}">
                  <a16:creationId xmlns:a16="http://schemas.microsoft.com/office/drawing/2014/main" id="{EF7C4BE0-17B0-2123-A0A7-194DAC103016}"/>
                </a:ext>
              </a:extLst>
            </p:cNvPr>
            <p:cNvSpPr txBox="1">
              <a:spLocks/>
            </p:cNvSpPr>
            <p:nvPr/>
          </p:nvSpPr>
          <p:spPr>
            <a:xfrm>
              <a:off x="7229678" y="3613253"/>
              <a:ext cx="3474701" cy="843288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>
                  <a:latin typeface="Work Sans"/>
                </a:rPr>
                <a:t>For a reader to learn something, raise awareness, take action, or just enjoy</a:t>
              </a:r>
            </a:p>
          </p:txBody>
        </p:sp>
      </p:grpSp>
      <p:pic>
        <p:nvPicPr>
          <p:cNvPr id="32" name="Picture 31" descr="A blue hand with long fingers&#10;&#10;Description automatically generated">
            <a:extLst>
              <a:ext uri="{FF2B5EF4-FFF2-40B4-BE49-F238E27FC236}">
                <a16:creationId xmlns:a16="http://schemas.microsoft.com/office/drawing/2014/main" id="{0681D989-F320-5590-3968-771851ED6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576212">
            <a:off x="514109" y="2626195"/>
            <a:ext cx="1563880" cy="2050597"/>
          </a:xfrm>
          <a:prstGeom prst="rect">
            <a:avLst/>
          </a:prstGeom>
        </p:spPr>
      </p:pic>
      <p:pic>
        <p:nvPicPr>
          <p:cNvPr id="35" name="Picture 34" descr="A green camera with a black circle&#10;&#10;Description automatically generated">
            <a:extLst>
              <a:ext uri="{FF2B5EF4-FFF2-40B4-BE49-F238E27FC236}">
                <a16:creationId xmlns:a16="http://schemas.microsoft.com/office/drawing/2014/main" id="{2C999B67-8E66-C2C1-7C60-9F0E91DD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7987">
            <a:off x="9647371" y="1658307"/>
            <a:ext cx="2086147" cy="166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03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E9ACF-98D5-EBA6-AF76-06D2DBBF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zine should be…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406C74B-D093-A670-5A12-5CF947DEA309}"/>
              </a:ext>
            </a:extLst>
          </p:cNvPr>
          <p:cNvGrpSpPr/>
          <p:nvPr/>
        </p:nvGrpSpPr>
        <p:grpSpPr>
          <a:xfrm>
            <a:off x="3434803" y="1649495"/>
            <a:ext cx="2462574" cy="1380127"/>
            <a:chOff x="6375862" y="1404852"/>
            <a:chExt cx="3228376" cy="135497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CA20193-0EC2-DBA7-F2C8-9FC351BAABC1}"/>
                </a:ext>
              </a:extLst>
            </p:cNvPr>
            <p:cNvSpPr/>
            <p:nvPr/>
          </p:nvSpPr>
          <p:spPr>
            <a:xfrm>
              <a:off x="6375862" y="1404852"/>
              <a:ext cx="3228376" cy="135497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9" name="Content Placeholder 3">
              <a:extLst>
                <a:ext uri="{FF2B5EF4-FFF2-40B4-BE49-F238E27FC236}">
                  <a16:creationId xmlns:a16="http://schemas.microsoft.com/office/drawing/2014/main" id="{7BB1C2E2-CC34-E0C4-64A0-02D41191E0DA}"/>
                </a:ext>
              </a:extLst>
            </p:cNvPr>
            <p:cNvSpPr txBox="1">
              <a:spLocks/>
            </p:cNvSpPr>
            <p:nvPr/>
          </p:nvSpPr>
          <p:spPr>
            <a:xfrm>
              <a:off x="6558742" y="1678488"/>
              <a:ext cx="3045496" cy="89014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solidFill>
                    <a:schemeClr val="bg2"/>
                  </a:solidFill>
                </a:rPr>
                <a:t>Shared with other people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E09E58-2E3E-640F-A5AE-47796DD127AD}"/>
              </a:ext>
            </a:extLst>
          </p:cNvPr>
          <p:cNvGrpSpPr/>
          <p:nvPr/>
        </p:nvGrpSpPr>
        <p:grpSpPr>
          <a:xfrm>
            <a:off x="4590760" y="3384325"/>
            <a:ext cx="1795549" cy="955963"/>
            <a:chOff x="6375862" y="1404852"/>
            <a:chExt cx="3228376" cy="135497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16FD38C-D5E8-A77C-C146-C067DE7ABA3F}"/>
                </a:ext>
              </a:extLst>
            </p:cNvPr>
            <p:cNvSpPr/>
            <p:nvPr/>
          </p:nvSpPr>
          <p:spPr>
            <a:xfrm>
              <a:off x="6375862" y="1404852"/>
              <a:ext cx="3228376" cy="135497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2" name="Content Placeholder 3">
              <a:extLst>
                <a:ext uri="{FF2B5EF4-FFF2-40B4-BE49-F238E27FC236}">
                  <a16:creationId xmlns:a16="http://schemas.microsoft.com/office/drawing/2014/main" id="{E837682C-B7BD-3997-E70F-B9DF8E03CF5E}"/>
                </a:ext>
              </a:extLst>
            </p:cNvPr>
            <p:cNvSpPr txBox="1">
              <a:spLocks/>
            </p:cNvSpPr>
            <p:nvPr/>
          </p:nvSpPr>
          <p:spPr>
            <a:xfrm>
              <a:off x="6558742" y="1678488"/>
              <a:ext cx="3045496" cy="89014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solidFill>
                    <a:schemeClr val="bg2"/>
                  </a:solidFill>
                </a:rPr>
                <a:t>Creative!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47A05D-6BCE-1A41-18E4-78D09E089A78}"/>
              </a:ext>
            </a:extLst>
          </p:cNvPr>
          <p:cNvGrpSpPr/>
          <p:nvPr/>
        </p:nvGrpSpPr>
        <p:grpSpPr>
          <a:xfrm>
            <a:off x="7198144" y="2849267"/>
            <a:ext cx="4455888" cy="1493519"/>
            <a:chOff x="6375862" y="1404851"/>
            <a:chExt cx="4455888" cy="149351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91EA707-75D7-9172-1CDF-3A7F42092D2B}"/>
                </a:ext>
              </a:extLst>
            </p:cNvPr>
            <p:cNvSpPr/>
            <p:nvPr/>
          </p:nvSpPr>
          <p:spPr>
            <a:xfrm>
              <a:off x="6375862" y="1404851"/>
              <a:ext cx="4455888" cy="14935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5" name="Content Placeholder 3">
              <a:extLst>
                <a:ext uri="{FF2B5EF4-FFF2-40B4-BE49-F238E27FC236}">
                  <a16:creationId xmlns:a16="http://schemas.microsoft.com/office/drawing/2014/main" id="{2ADCF7BA-7507-0899-C4AE-2216FF7EF478}"/>
                </a:ext>
              </a:extLst>
            </p:cNvPr>
            <p:cNvSpPr txBox="1">
              <a:spLocks/>
            </p:cNvSpPr>
            <p:nvPr/>
          </p:nvSpPr>
          <p:spPr>
            <a:xfrm>
              <a:off x="6558741" y="1678488"/>
              <a:ext cx="4273009" cy="89014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solidFill>
                    <a:schemeClr val="bg2"/>
                  </a:solidFill>
                </a:rPr>
                <a:t>About something you care about or want to share with others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D9573CE-E79E-4D6B-250F-A0768C293BEE}"/>
              </a:ext>
            </a:extLst>
          </p:cNvPr>
          <p:cNvGrpSpPr/>
          <p:nvPr/>
        </p:nvGrpSpPr>
        <p:grpSpPr>
          <a:xfrm>
            <a:off x="4184565" y="4681451"/>
            <a:ext cx="3077228" cy="1354974"/>
            <a:chOff x="6375862" y="1404852"/>
            <a:chExt cx="3228376" cy="135497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8023C5D-DA0B-74B5-4F36-CD8D62B605AF}"/>
                </a:ext>
              </a:extLst>
            </p:cNvPr>
            <p:cNvSpPr/>
            <p:nvPr/>
          </p:nvSpPr>
          <p:spPr>
            <a:xfrm>
              <a:off x="6375862" y="1404852"/>
              <a:ext cx="3228376" cy="135497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18" name="Content Placeholder 3">
              <a:extLst>
                <a:ext uri="{FF2B5EF4-FFF2-40B4-BE49-F238E27FC236}">
                  <a16:creationId xmlns:a16="http://schemas.microsoft.com/office/drawing/2014/main" id="{AA7ADFD3-D9CD-FD21-6399-913F8D19C201}"/>
                </a:ext>
              </a:extLst>
            </p:cNvPr>
            <p:cNvSpPr txBox="1">
              <a:spLocks/>
            </p:cNvSpPr>
            <p:nvPr/>
          </p:nvSpPr>
          <p:spPr>
            <a:xfrm>
              <a:off x="6558742" y="1678488"/>
              <a:ext cx="3045496" cy="89014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solidFill>
                    <a:schemeClr val="bg2"/>
                  </a:solidFill>
                </a:rPr>
                <a:t>A way to express yourself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58DCAB-867C-6A27-AD21-AC4A76D61C48}"/>
              </a:ext>
            </a:extLst>
          </p:cNvPr>
          <p:cNvGrpSpPr/>
          <p:nvPr/>
        </p:nvGrpSpPr>
        <p:grpSpPr>
          <a:xfrm>
            <a:off x="8105041" y="4695305"/>
            <a:ext cx="1102821" cy="955963"/>
            <a:chOff x="6375862" y="1404852"/>
            <a:chExt cx="3228376" cy="135497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CD60340-FE4F-D21A-D440-EF2787759F18}"/>
                </a:ext>
              </a:extLst>
            </p:cNvPr>
            <p:cNvSpPr/>
            <p:nvPr/>
          </p:nvSpPr>
          <p:spPr>
            <a:xfrm>
              <a:off x="6375862" y="1404852"/>
              <a:ext cx="3228376" cy="135497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2" name="Content Placeholder 3">
              <a:extLst>
                <a:ext uri="{FF2B5EF4-FFF2-40B4-BE49-F238E27FC236}">
                  <a16:creationId xmlns:a16="http://schemas.microsoft.com/office/drawing/2014/main" id="{FE867778-0A56-B483-A72C-36EA3EBCFA62}"/>
                </a:ext>
              </a:extLst>
            </p:cNvPr>
            <p:cNvSpPr txBox="1">
              <a:spLocks/>
            </p:cNvSpPr>
            <p:nvPr/>
          </p:nvSpPr>
          <p:spPr>
            <a:xfrm>
              <a:off x="6802091" y="1678488"/>
              <a:ext cx="2631811" cy="89014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solidFill>
                    <a:schemeClr val="bg2"/>
                  </a:solidFill>
                </a:rPr>
                <a:t>Fun!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3C0539F-E000-A200-9A8D-2C3ACA9B0797}"/>
              </a:ext>
            </a:extLst>
          </p:cNvPr>
          <p:cNvGrpSpPr/>
          <p:nvPr/>
        </p:nvGrpSpPr>
        <p:grpSpPr>
          <a:xfrm>
            <a:off x="6294921" y="1113837"/>
            <a:ext cx="3477757" cy="1354974"/>
            <a:chOff x="6375862" y="1404852"/>
            <a:chExt cx="3228376" cy="135497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287824B-EB2F-187F-6886-9D048E529D9C}"/>
                </a:ext>
              </a:extLst>
            </p:cNvPr>
            <p:cNvSpPr/>
            <p:nvPr/>
          </p:nvSpPr>
          <p:spPr>
            <a:xfrm>
              <a:off x="6375862" y="1404852"/>
              <a:ext cx="3228376" cy="135497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25" name="Content Placeholder 3">
              <a:extLst>
                <a:ext uri="{FF2B5EF4-FFF2-40B4-BE49-F238E27FC236}">
                  <a16:creationId xmlns:a16="http://schemas.microsoft.com/office/drawing/2014/main" id="{E37ADAD9-8EBD-B015-8143-000901DFAA77}"/>
                </a:ext>
              </a:extLst>
            </p:cNvPr>
            <p:cNvSpPr txBox="1">
              <a:spLocks/>
            </p:cNvSpPr>
            <p:nvPr/>
          </p:nvSpPr>
          <p:spPr>
            <a:xfrm>
              <a:off x="6558742" y="1678488"/>
              <a:ext cx="3045496" cy="89014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solidFill>
                    <a:schemeClr val="bg2"/>
                  </a:solidFill>
                </a:rPr>
                <a:t>Limited edition, not mass-produced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D90DE34-7A71-1F6C-5487-698ADB91EDCE}"/>
              </a:ext>
            </a:extLst>
          </p:cNvPr>
          <p:cNvGrpSpPr/>
          <p:nvPr/>
        </p:nvGrpSpPr>
        <p:grpSpPr>
          <a:xfrm>
            <a:off x="706020" y="3862306"/>
            <a:ext cx="2840448" cy="1354974"/>
            <a:chOff x="6375862" y="1404852"/>
            <a:chExt cx="3228376" cy="135497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6676CF2-011C-E4CC-DD5A-30EAFB731023}"/>
                </a:ext>
              </a:extLst>
            </p:cNvPr>
            <p:cNvSpPr/>
            <p:nvPr/>
          </p:nvSpPr>
          <p:spPr>
            <a:xfrm>
              <a:off x="6375862" y="1404852"/>
              <a:ext cx="3228376" cy="135497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28" name="Content Placeholder 3">
              <a:extLst>
                <a:ext uri="{FF2B5EF4-FFF2-40B4-BE49-F238E27FC236}">
                  <a16:creationId xmlns:a16="http://schemas.microsoft.com/office/drawing/2014/main" id="{931EC6FF-3608-4E9B-8738-05613BF1F8C7}"/>
                </a:ext>
              </a:extLst>
            </p:cNvPr>
            <p:cNvSpPr txBox="1">
              <a:spLocks/>
            </p:cNvSpPr>
            <p:nvPr/>
          </p:nvSpPr>
          <p:spPr>
            <a:xfrm>
              <a:off x="6558742" y="1678488"/>
              <a:ext cx="3045496" cy="89014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solidFill>
                    <a:schemeClr val="bg2"/>
                  </a:solidFill>
                </a:rPr>
                <a:t>Cheap and easy to make</a:t>
              </a:r>
            </a:p>
          </p:txBody>
        </p:sp>
      </p:grpSp>
      <p:pic>
        <p:nvPicPr>
          <p:cNvPr id="30" name="Picture 29" descr="A butterfly with black and orange shapes&#10;&#10;Description automatically generated with medium confidence">
            <a:extLst>
              <a:ext uri="{FF2B5EF4-FFF2-40B4-BE49-F238E27FC236}">
                <a16:creationId xmlns:a16="http://schemas.microsoft.com/office/drawing/2014/main" id="{D019D4D8-CA56-A954-5E71-F278A0DE6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1600" y="340244"/>
            <a:ext cx="1912489" cy="118929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45E7A47-DF8C-647E-DB2C-0F7B26A5A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81937">
            <a:off x="705613" y="1545640"/>
            <a:ext cx="2231707" cy="167180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E344CD4-BD49-6CAF-B552-3873F5BD48CF}"/>
              </a:ext>
            </a:extLst>
          </p:cNvPr>
          <p:cNvGrpSpPr/>
          <p:nvPr/>
        </p:nvGrpSpPr>
        <p:grpSpPr>
          <a:xfrm>
            <a:off x="9772678" y="5339849"/>
            <a:ext cx="1652364" cy="808628"/>
            <a:chOff x="6375862" y="1404852"/>
            <a:chExt cx="3228376" cy="1354974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2D645DF-E96A-FA68-E6CA-F2C3815AEAAE}"/>
                </a:ext>
              </a:extLst>
            </p:cNvPr>
            <p:cNvSpPr/>
            <p:nvPr/>
          </p:nvSpPr>
          <p:spPr>
            <a:xfrm>
              <a:off x="6375862" y="1404852"/>
              <a:ext cx="3228376" cy="135497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5" name="Content Placeholder 3">
              <a:extLst>
                <a:ext uri="{FF2B5EF4-FFF2-40B4-BE49-F238E27FC236}">
                  <a16:creationId xmlns:a16="http://schemas.microsoft.com/office/drawing/2014/main" id="{F2B300EC-238F-3A66-EFCB-3008A336AE6F}"/>
                </a:ext>
              </a:extLst>
            </p:cNvPr>
            <p:cNvSpPr txBox="1">
              <a:spLocks/>
            </p:cNvSpPr>
            <p:nvPr/>
          </p:nvSpPr>
          <p:spPr>
            <a:xfrm>
              <a:off x="6802091" y="1678488"/>
              <a:ext cx="2631811" cy="89014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Work Sans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solidFill>
                    <a:schemeClr val="bg2"/>
                  </a:solidFill>
                </a:rPr>
                <a:t>Unique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1956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F6D03-991E-2D37-C438-4465FD5CB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9850759" cy="824848"/>
          </a:xfrm>
        </p:spPr>
        <p:txBody>
          <a:bodyPr>
            <a:normAutofit/>
          </a:bodyPr>
          <a:lstStyle/>
          <a:p>
            <a:r>
              <a:rPr lang="en-US" dirty="0">
                <a:latin typeface="Work Sans"/>
              </a:rPr>
              <a:t>Think about your Nature Park journey so far...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FA093-05C9-EC77-B210-656852244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714773"/>
            <a:ext cx="9693521" cy="44621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Work Sans"/>
              </a:rPr>
              <a:t>Where did we start? </a:t>
            </a:r>
            <a:r>
              <a:rPr lang="en-US" dirty="0">
                <a:latin typeface="Work Sans"/>
              </a:rPr>
              <a:t>What did you know at the very beginning? What did you set out to do?</a:t>
            </a:r>
            <a:endParaRPr lang="en-US" dirty="0"/>
          </a:p>
          <a:p>
            <a:r>
              <a:rPr lang="en-US" b="1" dirty="0">
                <a:latin typeface="Work Sans"/>
              </a:rPr>
              <a:t>What have we found out? </a:t>
            </a:r>
            <a:r>
              <a:rPr lang="en-US" dirty="0">
                <a:latin typeface="Work Sans"/>
              </a:rPr>
              <a:t>What are the most interesting things you've discovered or learned? What matters the most to you?</a:t>
            </a:r>
            <a:endParaRPr lang="en-US" dirty="0"/>
          </a:p>
          <a:p>
            <a:r>
              <a:rPr lang="en-US" b="1" dirty="0">
                <a:latin typeface="Work Sans"/>
              </a:rPr>
              <a:t>What experiences have we had?</a:t>
            </a:r>
            <a:r>
              <a:rPr lang="en-US" dirty="0">
                <a:latin typeface="Work Sans"/>
              </a:rPr>
              <a:t> What have you enjoyed? What haven't you enjoyed? What words would you use to describe your experiences so far?</a:t>
            </a:r>
            <a:endParaRPr lang="en-US" dirty="0"/>
          </a:p>
          <a:p>
            <a:r>
              <a:rPr lang="en-US" b="1" dirty="0">
                <a:latin typeface="Work Sans"/>
              </a:rPr>
              <a:t>What questions do we have? </a:t>
            </a:r>
            <a:r>
              <a:rPr lang="en-US" dirty="0">
                <a:latin typeface="Work Sans"/>
              </a:rPr>
              <a:t>Are there things you want to know more about? What do we need to find out or do next? 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A orange microscope on a black background&#10;&#10;Description automatically generated">
            <a:extLst>
              <a:ext uri="{FF2B5EF4-FFF2-40B4-BE49-F238E27FC236}">
                <a16:creationId xmlns:a16="http://schemas.microsoft.com/office/drawing/2014/main" id="{4B44869F-53BE-9D7B-6EEB-4302AA088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2113" y="4359123"/>
            <a:ext cx="1446822" cy="2058610"/>
          </a:xfrm>
          <a:prstGeom prst="rect">
            <a:avLst/>
          </a:prstGeom>
        </p:spPr>
      </p:pic>
      <p:pic>
        <p:nvPicPr>
          <p:cNvPr id="6" name="Picture 5" descr="A yellow star on a black background&#10;&#10;Description automatically generated">
            <a:extLst>
              <a:ext uri="{FF2B5EF4-FFF2-40B4-BE49-F238E27FC236}">
                <a16:creationId xmlns:a16="http://schemas.microsoft.com/office/drawing/2014/main" id="{2D678C19-5E0B-47B0-C553-45264C57C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0562" y="3257862"/>
            <a:ext cx="1449957" cy="1379097"/>
          </a:xfrm>
          <a:prstGeom prst="rect">
            <a:avLst/>
          </a:prstGeom>
        </p:spPr>
      </p:pic>
      <p:pic>
        <p:nvPicPr>
          <p:cNvPr id="7" name="Picture 6" descr="A green camera with a black circle&#10;&#10;Description automatically generated">
            <a:extLst>
              <a:ext uri="{FF2B5EF4-FFF2-40B4-BE49-F238E27FC236}">
                <a16:creationId xmlns:a16="http://schemas.microsoft.com/office/drawing/2014/main" id="{A82E8904-A2BF-9532-B521-6E0E536C7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5461" y="1546484"/>
            <a:ext cx="1669535" cy="136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95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0E52A5-950C-B401-38F4-0E3C23662788}"/>
              </a:ext>
            </a:extLst>
          </p:cNvPr>
          <p:cNvSpPr/>
          <p:nvPr/>
        </p:nvSpPr>
        <p:spPr>
          <a:xfrm>
            <a:off x="7917851" y="1415475"/>
            <a:ext cx="3869596" cy="4348509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1BF53C-610B-7A46-E632-ED51C1FEE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10614574" cy="87481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Work Sans"/>
              </a:rPr>
              <a:t>What do you want to tell people about this journey?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64670-0CA1-1B53-F35F-8CFC743E5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1145" y="1416808"/>
            <a:ext cx="7138128" cy="4473597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b="1" dirty="0"/>
              <a:t>Raise awareness </a:t>
            </a:r>
            <a:r>
              <a:rPr lang="en-US" dirty="0"/>
              <a:t>about biodiversity loss or climate change</a:t>
            </a:r>
          </a:p>
          <a:p>
            <a:r>
              <a:rPr lang="en-US" dirty="0">
                <a:latin typeface="Work Sans"/>
              </a:rPr>
              <a:t>Inspire people </a:t>
            </a:r>
            <a:r>
              <a:rPr lang="en-US" b="1" dirty="0">
                <a:latin typeface="Work Sans"/>
              </a:rPr>
              <a:t>to take action </a:t>
            </a:r>
            <a:r>
              <a:rPr lang="en-US" dirty="0">
                <a:latin typeface="Work Sans"/>
              </a:rPr>
              <a:t>for nature and the environment</a:t>
            </a:r>
          </a:p>
          <a:p>
            <a:r>
              <a:rPr lang="en-US" dirty="0"/>
              <a:t>Share your </a:t>
            </a:r>
            <a:r>
              <a:rPr lang="en-US" b="1" dirty="0"/>
              <a:t>nature observations </a:t>
            </a:r>
            <a:r>
              <a:rPr lang="en-US" dirty="0"/>
              <a:t>(pictures, thoughts and feelings)</a:t>
            </a:r>
          </a:p>
          <a:p>
            <a:r>
              <a:rPr lang="en-US" dirty="0"/>
              <a:t>Encourage people to </a:t>
            </a:r>
            <a:r>
              <a:rPr lang="en-US" b="1" dirty="0"/>
              <a:t>take notice </a:t>
            </a:r>
            <a:r>
              <a:rPr lang="en-US" dirty="0"/>
              <a:t>of nature</a:t>
            </a:r>
          </a:p>
          <a:p>
            <a:r>
              <a:rPr lang="en-US" dirty="0">
                <a:latin typeface="Work Sans"/>
              </a:rPr>
              <a:t>Share a </a:t>
            </a:r>
            <a:r>
              <a:rPr lang="en-US" b="1" dirty="0">
                <a:latin typeface="Work Sans"/>
              </a:rPr>
              <a:t>how-to </a:t>
            </a:r>
            <a:r>
              <a:rPr lang="en-US" dirty="0">
                <a:latin typeface="Work Sans"/>
              </a:rPr>
              <a:t>or </a:t>
            </a:r>
            <a:r>
              <a:rPr lang="en-US" b="1" dirty="0">
                <a:latin typeface="Work Sans"/>
              </a:rPr>
              <a:t>tips </a:t>
            </a:r>
            <a:r>
              <a:rPr lang="en-US" dirty="0">
                <a:latin typeface="Work Sans"/>
              </a:rPr>
              <a:t>on a skill you’ve learned (like identifying bugs, or sowing seeds)</a:t>
            </a:r>
          </a:p>
          <a:p>
            <a:r>
              <a:rPr lang="en-US" b="1" dirty="0"/>
              <a:t>Tell a story </a:t>
            </a:r>
            <a:r>
              <a:rPr lang="en-US" dirty="0"/>
              <a:t>about nature or your Nature Park</a:t>
            </a:r>
            <a:endParaRPr lang="en-US"/>
          </a:p>
          <a:p>
            <a:r>
              <a:rPr lang="en-US" b="1" dirty="0">
                <a:latin typeface="Work Sans"/>
              </a:rPr>
              <a:t>Something else?</a:t>
            </a:r>
            <a:endParaRPr lang="en-US" b="1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EE3B2B-1698-22AC-5634-3647BDAF289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155487" y="1710065"/>
            <a:ext cx="3485368" cy="41998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2"/>
                </a:solidFill>
              </a:rPr>
              <a:t>Think about…</a:t>
            </a:r>
          </a:p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</a:rPr>
              <a:t>What interests you?</a:t>
            </a:r>
          </a:p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</a:rPr>
              <a:t>What matters to you?</a:t>
            </a:r>
          </a:p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</a:rPr>
              <a:t>What have you discovered or learned so far?</a:t>
            </a:r>
          </a:p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  <a:latin typeface="Work Sans"/>
              </a:rPr>
              <a:t>Who do you want to tell?</a:t>
            </a:r>
          </a:p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  <a:latin typeface="Work Sans"/>
              </a:rPr>
              <a:t>What is your aim?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0" name="Picture 9" descr="A group of green mushrooms&#10;&#10;Description automatically generated">
            <a:extLst>
              <a:ext uri="{FF2B5EF4-FFF2-40B4-BE49-F238E27FC236}">
                <a16:creationId xmlns:a16="http://schemas.microsoft.com/office/drawing/2014/main" id="{143A4B69-6A44-E87D-3F78-93AFF68CB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812" y="5188137"/>
            <a:ext cx="1915211" cy="143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11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3018F62-681E-6ED4-9457-75F672B6F74E}"/>
              </a:ext>
            </a:extLst>
          </p:cNvPr>
          <p:cNvSpPr/>
          <p:nvPr/>
        </p:nvSpPr>
        <p:spPr>
          <a:xfrm>
            <a:off x="511074" y="2151708"/>
            <a:ext cx="6783478" cy="4578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1600" b="1" dirty="0">
              <a:solidFill>
                <a:schemeClr val="tx1"/>
              </a:solidFill>
              <a:latin typeface="Work Sans"/>
              <a:ea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5E9ACF-98D5-EBA6-AF76-06D2DBBF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from a zine-maker!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F561D-F4B3-4D17-9358-E17B37AE6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256" y="1188630"/>
            <a:ext cx="6568502" cy="78577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1800" dirty="0">
                <a:latin typeface="Work Sans"/>
              </a:rPr>
              <a:t>Lizzie Lomax is an artist and the co-creator of Seed </a:t>
            </a:r>
            <a:r>
              <a:rPr lang="en-US" sz="1800" dirty="0" err="1">
                <a:latin typeface="Work Sans"/>
              </a:rPr>
              <a:t>Magazeen</a:t>
            </a:r>
            <a:r>
              <a:rPr lang="en-US" sz="1800" dirty="0">
                <a:latin typeface="Work Sans"/>
              </a:rPr>
              <a:t>, a nature zine for children. Here she's given us her top tips for making a zine!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BC9AA6-38DC-E9AE-16B1-28BC1FD8F0AF}"/>
              </a:ext>
            </a:extLst>
          </p:cNvPr>
          <p:cNvSpPr txBox="1"/>
          <p:nvPr/>
        </p:nvSpPr>
        <p:spPr>
          <a:xfrm>
            <a:off x="724078" y="2449962"/>
            <a:ext cx="6360211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latin typeface="Work Sans"/>
                <a:cs typeface="Segoe UI"/>
              </a:rPr>
              <a:t>Don't be precious! </a:t>
            </a:r>
            <a:r>
              <a:rPr lang="en-US" dirty="0">
                <a:solidFill>
                  <a:schemeClr val="bg1"/>
                </a:solidFill>
                <a:latin typeface="Work Sans"/>
                <a:cs typeface="Segoe UI"/>
              </a:rPr>
              <a:t>Zines are all about DIY and they don't need to be perfect. If there are mistakes or misaligned pages, that's fine - that adds to the charm of a zine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latin typeface="Work Sans"/>
                <a:cs typeface="Segoe UI"/>
              </a:rPr>
              <a:t>Zines are usually about a specific topic. </a:t>
            </a:r>
            <a:r>
              <a:rPr lang="en-US" dirty="0">
                <a:solidFill>
                  <a:schemeClr val="bg1"/>
                </a:solidFill>
                <a:latin typeface="Work Sans"/>
                <a:cs typeface="Segoe UI"/>
              </a:rPr>
              <a:t>What is something very niche or obscure that you find interesting?</a:t>
            </a: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latin typeface="Work Sans"/>
                <a:cs typeface="Segoe UI"/>
              </a:rPr>
              <a:t>Pick a </a:t>
            </a:r>
            <a:r>
              <a:rPr lang="en-US" b="1" err="1">
                <a:solidFill>
                  <a:schemeClr val="bg1"/>
                </a:solidFill>
                <a:latin typeface="Work Sans"/>
                <a:cs typeface="Segoe UI"/>
              </a:rPr>
              <a:t>colour</a:t>
            </a:r>
            <a:r>
              <a:rPr lang="en-US" b="1" dirty="0">
                <a:solidFill>
                  <a:schemeClr val="bg1"/>
                </a:solidFill>
                <a:latin typeface="Work Sans"/>
                <a:cs typeface="Segoe UI"/>
              </a:rPr>
              <a:t> palette and stick to this. </a:t>
            </a:r>
            <a:r>
              <a:rPr lang="en-US" dirty="0">
                <a:solidFill>
                  <a:schemeClr val="bg1"/>
                </a:solidFill>
                <a:latin typeface="Work Sans"/>
                <a:cs typeface="Segoe UI"/>
              </a:rPr>
              <a:t>Collage, cut out, draw. Having restrictions can be a great way to achieve some interesting results​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latin typeface="Work Sans"/>
                <a:cs typeface="Segoe UI"/>
              </a:rPr>
              <a:t>Think of a catchy name for your zine</a:t>
            </a:r>
            <a:r>
              <a:rPr lang="en-US" dirty="0">
                <a:solidFill>
                  <a:schemeClr val="bg1"/>
                </a:solidFill>
                <a:latin typeface="Work Sans"/>
                <a:cs typeface="Segoe UI"/>
              </a:rPr>
              <a:t> - is it a one-off or part of a series? ​</a:t>
            </a: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latin typeface="Work Sans"/>
                <a:cs typeface="Segoe UI"/>
              </a:rPr>
              <a:t>Most of all...HAVE FUN! </a:t>
            </a:r>
            <a:r>
              <a:rPr lang="en-US" dirty="0">
                <a:solidFill>
                  <a:schemeClr val="bg1"/>
                </a:solidFill>
                <a:latin typeface="Work Sans"/>
                <a:cs typeface="Segoe UI"/>
              </a:rPr>
              <a:t>Be playful and enjoy making your zine</a:t>
            </a:r>
            <a:endParaRPr lang="en-US">
              <a:solidFill>
                <a:schemeClr val="bg1"/>
              </a:solidFill>
              <a:latin typeface="Work Sans"/>
              <a:ea typeface="+mn-lt"/>
              <a:cs typeface="+mn-lt"/>
            </a:endParaRPr>
          </a:p>
        </p:txBody>
      </p:sp>
      <p:pic>
        <p:nvPicPr>
          <p:cNvPr id="13" name="Content Placeholder 12" descr="A booklet on a table&#10;&#10;Description automatically generated">
            <a:extLst>
              <a:ext uri="{FF2B5EF4-FFF2-40B4-BE49-F238E27FC236}">
                <a16:creationId xmlns:a16="http://schemas.microsoft.com/office/drawing/2014/main" id="{EC6D0E26-3D71-66DB-1412-4E0E2383904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t="13157" b="15113"/>
          <a:stretch/>
        </p:blipFill>
        <p:spPr>
          <a:xfrm>
            <a:off x="7961889" y="3903997"/>
            <a:ext cx="3897086" cy="2794296"/>
          </a:xfrm>
        </p:spPr>
      </p:pic>
      <p:pic>
        <p:nvPicPr>
          <p:cNvPr id="16" name="Picture 15" descr="A magazine on a wood surface&#10;&#10;Description automatically generated">
            <a:extLst>
              <a:ext uri="{FF2B5EF4-FFF2-40B4-BE49-F238E27FC236}">
                <a16:creationId xmlns:a16="http://schemas.microsoft.com/office/drawing/2014/main" id="{7A04480A-FEA6-ED24-DFB0-0BFC365FFD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42" t="5843" r="13196" b="1765"/>
          <a:stretch/>
        </p:blipFill>
        <p:spPr>
          <a:xfrm>
            <a:off x="7961003" y="160479"/>
            <a:ext cx="2795613" cy="36082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AE40271-542C-1C26-21A0-C0C42899F11A}"/>
              </a:ext>
            </a:extLst>
          </p:cNvPr>
          <p:cNvSpPr txBox="1"/>
          <p:nvPr/>
        </p:nvSpPr>
        <p:spPr>
          <a:xfrm rot="5400000">
            <a:off x="8995070" y="2078637"/>
            <a:ext cx="4110274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200" i="0" strike="noStrike" dirty="0">
                <a:solidFill>
                  <a:schemeClr val="tx2"/>
                </a:solidFill>
                <a:effectLst/>
                <a:latin typeface="Work Sans"/>
                <a:ea typeface="Open Sans"/>
                <a:cs typeface="Open Sans"/>
              </a:rPr>
              <a:t>© </a:t>
            </a:r>
            <a:r>
              <a:rPr lang="en-GB" sz="1200" dirty="0">
                <a:solidFill>
                  <a:schemeClr val="tx2"/>
                </a:solidFill>
                <a:latin typeface="Work Sans"/>
                <a:ea typeface="Open Sans"/>
                <a:cs typeface="Open Sans"/>
              </a:rPr>
              <a:t>Seed </a:t>
            </a:r>
            <a:r>
              <a:rPr lang="en-GB" sz="1200" dirty="0" err="1">
                <a:solidFill>
                  <a:schemeClr val="tx2"/>
                </a:solidFill>
                <a:latin typeface="Work Sans"/>
                <a:ea typeface="Open Sans"/>
                <a:cs typeface="Open Sans"/>
              </a:rPr>
              <a:t>Magazeen</a:t>
            </a:r>
            <a:endParaRPr lang="en-GB" sz="1200" i="0" dirty="0" err="1">
              <a:solidFill>
                <a:schemeClr val="tx2"/>
              </a:solidFill>
              <a:effectLst/>
              <a:latin typeface="Work Sans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441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B71AB-1DE9-4CD4-DA03-E51F806F2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Work Sans"/>
              </a:rPr>
              <a:t>More examples of zines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FB8EE-79AF-8D48-6B84-4FD1003F7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347810"/>
            <a:ext cx="5947421" cy="482915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dirty="0">
                <a:latin typeface="Work Sans"/>
              </a:rPr>
              <a:t>Take a look at these zines which were created as part of a project between the Royal Horticultural Society and artists who were asked to help community gardening groups tell their story. </a:t>
            </a:r>
          </a:p>
          <a:p>
            <a:r>
              <a:rPr lang="en-US" dirty="0">
                <a:latin typeface="Work Sans"/>
              </a:rPr>
              <a:t>What do you think of these zines? </a:t>
            </a:r>
            <a:endParaRPr lang="en-US"/>
          </a:p>
          <a:p>
            <a:r>
              <a:rPr lang="en-US" dirty="0">
                <a:latin typeface="Work Sans"/>
              </a:rPr>
              <a:t>How are they different?</a:t>
            </a:r>
          </a:p>
          <a:p>
            <a:r>
              <a:rPr lang="en-US" dirty="0">
                <a:latin typeface="Work Sans"/>
              </a:rPr>
              <a:t>What do you like about them? </a:t>
            </a:r>
          </a:p>
          <a:p>
            <a:r>
              <a:rPr lang="en-US" dirty="0">
                <a:latin typeface="Work Sans"/>
              </a:rPr>
              <a:t>What do they tell us?</a:t>
            </a:r>
          </a:p>
          <a:p>
            <a:r>
              <a:rPr lang="en-US" dirty="0">
                <a:latin typeface="Work Sans"/>
              </a:rPr>
              <a:t>How do they make you feel?</a:t>
            </a:r>
          </a:p>
        </p:txBody>
      </p:sp>
      <p:pic>
        <p:nvPicPr>
          <p:cNvPr id="5" name="Picture 4" descr="A spiral bound notebook with a couple of men&#10;&#10;Description automatically generated">
            <a:extLst>
              <a:ext uri="{FF2B5EF4-FFF2-40B4-BE49-F238E27FC236}">
                <a16:creationId xmlns:a16="http://schemas.microsoft.com/office/drawing/2014/main" id="{919FFCC5-2D0E-FB26-D4D3-AFE9AEA2FA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11" t="5771" r="6649" b="6692"/>
          <a:stretch/>
        </p:blipFill>
        <p:spPr>
          <a:xfrm>
            <a:off x="6855044" y="317492"/>
            <a:ext cx="4376260" cy="3052306"/>
          </a:xfrm>
          <a:prstGeom prst="rect">
            <a:avLst/>
          </a:prstGeom>
        </p:spPr>
      </p:pic>
      <p:pic>
        <p:nvPicPr>
          <p:cNvPr id="8" name="Picture 7" descr="A person holding tomatoes in their hands&#10;&#10;Description automatically generated">
            <a:extLst>
              <a:ext uri="{FF2B5EF4-FFF2-40B4-BE49-F238E27FC236}">
                <a16:creationId xmlns:a16="http://schemas.microsoft.com/office/drawing/2014/main" id="{904E3F23-0E39-158D-C5AA-859C2982D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103" y="3614468"/>
            <a:ext cx="4357756" cy="30364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824ECF-A6A7-217B-722D-4CD31EB40980}"/>
              </a:ext>
            </a:extLst>
          </p:cNvPr>
          <p:cNvSpPr/>
          <p:nvPr/>
        </p:nvSpPr>
        <p:spPr>
          <a:xfrm>
            <a:off x="7675903" y="1349332"/>
            <a:ext cx="2739043" cy="9799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7E4C0C-12FC-F89D-E0AB-BC49135A29E2}"/>
              </a:ext>
            </a:extLst>
          </p:cNvPr>
          <p:cNvSpPr txBox="1">
            <a:spLocks/>
          </p:cNvSpPr>
          <p:nvPr/>
        </p:nvSpPr>
        <p:spPr>
          <a:xfrm>
            <a:off x="8209439" y="1666120"/>
            <a:ext cx="1648591" cy="3399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Work Sans"/>
                <a:hlinkClick r:id="rId5"/>
              </a:rPr>
              <a:t>view here</a:t>
            </a:r>
            <a:endParaRPr lang="en-US" b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65767C-299A-268C-68AF-BCCF8EBDE495}"/>
              </a:ext>
            </a:extLst>
          </p:cNvPr>
          <p:cNvSpPr/>
          <p:nvPr/>
        </p:nvSpPr>
        <p:spPr>
          <a:xfrm>
            <a:off x="7661525" y="4699256"/>
            <a:ext cx="2739043" cy="9799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AED4B45-58A9-70FE-E6C5-2B04278E252C}"/>
              </a:ext>
            </a:extLst>
          </p:cNvPr>
          <p:cNvSpPr txBox="1">
            <a:spLocks/>
          </p:cNvSpPr>
          <p:nvPr/>
        </p:nvSpPr>
        <p:spPr>
          <a:xfrm>
            <a:off x="8195061" y="5016044"/>
            <a:ext cx="1648591" cy="3399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Work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Work Sans"/>
                <a:hlinkClick r:id="rId6"/>
              </a:rPr>
              <a:t>view here</a:t>
            </a:r>
            <a:endParaRPr lang="en-US" b="1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1792047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ENP">
      <a:dk1>
        <a:srgbClr val="132F1D"/>
      </a:dk1>
      <a:lt1>
        <a:srgbClr val="F9F6F1"/>
      </a:lt1>
      <a:dk2>
        <a:srgbClr val="132F1D"/>
      </a:dk2>
      <a:lt2>
        <a:srgbClr val="F9F6F1"/>
      </a:lt2>
      <a:accent1>
        <a:srgbClr val="839930"/>
      </a:accent1>
      <a:accent2>
        <a:srgbClr val="E7AE3F"/>
      </a:accent2>
      <a:accent3>
        <a:srgbClr val="BD4C19"/>
      </a:accent3>
      <a:accent4>
        <a:srgbClr val="337696"/>
      </a:accent4>
      <a:accent5>
        <a:srgbClr val="335945"/>
      </a:accent5>
      <a:accent6>
        <a:srgbClr val="935528"/>
      </a:accent6>
      <a:hlink>
        <a:srgbClr val="335945"/>
      </a:hlink>
      <a:folHlink>
        <a:srgbClr val="83993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E1A17ED-8705-2149-BEC7-DEF6A188C8EC}" vid="{2C2CA942-6F5A-B343-BACB-40D0C2DEBC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c47d49-5c3e-4564-83ee-3a7de24ace65">
      <Terms xmlns="http://schemas.microsoft.com/office/infopath/2007/PartnerControls"/>
    </lcf76f155ced4ddcb4097134ff3c332f>
    <TaxCatchAll xmlns="01a464aa-a786-405b-bb6b-b90e04698418" xsi:nil="true"/>
    <Contains xmlns="37c47d49-5c3e-4564-83ee-3a7de24ace65" xsi:nil="true"/>
    <Credit xmlns="37c47d49-5c3e-4564-83ee-3a7de24ace6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65D94F0762894DBFBF8132F36DD753" ma:contentTypeVersion="17" ma:contentTypeDescription="Create a new document." ma:contentTypeScope="" ma:versionID="c577a196a679cb3a4138cbb8dafdfbaf">
  <xsd:schema xmlns:xsd="http://www.w3.org/2001/XMLSchema" xmlns:xs="http://www.w3.org/2001/XMLSchema" xmlns:p="http://schemas.microsoft.com/office/2006/metadata/properties" xmlns:ns2="01a464aa-a786-405b-bb6b-b90e04698418" xmlns:ns3="37c47d49-5c3e-4564-83ee-3a7de24ace65" targetNamespace="http://schemas.microsoft.com/office/2006/metadata/properties" ma:root="true" ma:fieldsID="0ff80114e0ad64a01713b139f0249629" ns2:_="" ns3:_="">
    <xsd:import namespace="01a464aa-a786-405b-bb6b-b90e04698418"/>
    <xsd:import namespace="37c47d49-5c3e-4564-83ee-3a7de24ace6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  <xsd:element ref="ns3:Contains" minOccurs="0"/>
                <xsd:element ref="ns3:Credi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a464aa-a786-405b-bb6b-b90e046984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5ba91ac-8f10-4fd1-a0bc-b6f7c7ddcd58}" ma:internalName="TaxCatchAll" ma:showField="CatchAllData" ma:web="01a464aa-a786-405b-bb6b-b90e046984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c47d49-5c3e-4564-83ee-3a7de24ace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c631306-648b-4820-82d0-96e9415871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Contains" ma:index="23" nillable="true" ma:displayName="Contains" ma:format="Dropdown" ma:internalName="Contains">
      <xsd:simpleType>
        <xsd:restriction base="dms:Note">
          <xsd:maxLength value="255"/>
        </xsd:restriction>
      </xsd:simpleType>
    </xsd:element>
    <xsd:element name="Credit" ma:index="24" nillable="true" ma:displayName="Credit" ma:description="Credit: from AMC photo library" ma:format="Dropdown" ma:internalName="Credit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D50887-3657-4DF1-9EBB-16875EBF7162}">
  <ds:schemaRefs>
    <ds:schemaRef ds:uri="http://schemas.microsoft.com/office/2006/metadata/properties"/>
    <ds:schemaRef ds:uri="http://schemas.microsoft.com/office/infopath/2007/PartnerControls"/>
    <ds:schemaRef ds:uri="37c47d49-5c3e-4564-83ee-3a7de24ace65"/>
    <ds:schemaRef ds:uri="01a464aa-a786-405b-bb6b-b90e04698418"/>
    <ds:schemaRef ds:uri="063f3a3d-d20b-4fbf-aac0-c2acf0e88b5d"/>
    <ds:schemaRef ds:uri="2efb450c-4aca-4ff7-b96f-5f698deb2bbd"/>
  </ds:schemaRefs>
</ds:datastoreItem>
</file>

<file path=customXml/itemProps2.xml><?xml version="1.0" encoding="utf-8"?>
<ds:datastoreItem xmlns:ds="http://schemas.openxmlformats.org/officeDocument/2006/customXml" ds:itemID="{65B13B68-9821-45F1-89FB-18156C7096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FDB00C-7D69-4767-915A-105A1B3D53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a464aa-a786-405b-bb6b-b90e04698418"/>
    <ds:schemaRef ds:uri="37c47d49-5c3e-4564-83ee-3a7de24ace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NENP Powerpoint Template Compressed</Template>
  <TotalTime>60</TotalTime>
  <Words>313</Words>
  <Application>Microsoft Office PowerPoint</Application>
  <PresentationFormat>Widescreen</PresentationFormat>
  <Paragraphs>40</Paragraphs>
  <Slides>12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Making zines for nature</vt:lpstr>
      <vt:lpstr>What’s a zine?</vt:lpstr>
      <vt:lpstr>Why do zines matter?</vt:lpstr>
      <vt:lpstr>A zine can be…</vt:lpstr>
      <vt:lpstr>A zine should be…</vt:lpstr>
      <vt:lpstr>Think about your Nature Park journey so far...</vt:lpstr>
      <vt:lpstr>What do you want to tell people about this journey?</vt:lpstr>
      <vt:lpstr>Tips from a zine-maker!</vt:lpstr>
      <vt:lpstr>More examples of zines</vt:lpstr>
      <vt:lpstr>To get you started...</vt:lpstr>
      <vt:lpstr>3 ways to make a zine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zines for nature</dc:title>
  <dc:creator>Holly Temple</dc:creator>
  <cp:lastModifiedBy>Holly Temple</cp:lastModifiedBy>
  <cp:revision>447</cp:revision>
  <dcterms:created xsi:type="dcterms:W3CDTF">2024-05-17T10:40:37Z</dcterms:created>
  <dcterms:modified xsi:type="dcterms:W3CDTF">2024-06-25T10:53:07Z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0x010100A965D94F0762894DBFBF8132F36DD753</vt:lpwstr>
  </property>
  <property fmtid="{D5CDD505-2E9C-101B-9397-08002B2CF9AE}" pid="3" name="MediaServiceImageTags">
    <vt:lpwstr/>
  </property>
</Properties>
</file>